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3" r:id="rId1"/>
    <p:sldMasterId id="2147483694" r:id="rId2"/>
  </p:sldMasterIdLst>
  <p:notesMasterIdLst>
    <p:notesMasterId r:id="rId15"/>
  </p:notesMasterIdLst>
  <p:sldIdLst>
    <p:sldId id="260" r:id="rId3"/>
    <p:sldId id="264" r:id="rId4"/>
    <p:sldId id="275" r:id="rId5"/>
    <p:sldId id="284" r:id="rId6"/>
    <p:sldId id="276" r:id="rId7"/>
    <p:sldId id="277" r:id="rId8"/>
    <p:sldId id="289" r:id="rId9"/>
    <p:sldId id="290" r:id="rId10"/>
    <p:sldId id="281" r:id="rId11"/>
    <p:sldId id="279" r:id="rId12"/>
    <p:sldId id="280" r:id="rId13"/>
    <p:sldId id="274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  <p15:guide id="3" pos="198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021" autoAdjust="0"/>
  </p:normalViewPr>
  <p:slideViewPr>
    <p:cSldViewPr snapToGrid="0">
      <p:cViewPr varScale="1">
        <p:scale>
          <a:sx n="73" d="100"/>
          <a:sy n="73" d="100"/>
        </p:scale>
        <p:origin x="1080" y="36"/>
      </p:cViewPr>
      <p:guideLst>
        <p:guide orient="horz" pos="1620"/>
        <p:guide pos="2880"/>
        <p:guide pos="19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4" name="Google Shape;29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Produktywność pozytywnie koreluje z udziałem firm w eksporcie. Polskie mikro firmy są zapóźnione w internacjonalizacji, w eksporcie uczestniczy tylko niewielki odsetek. Wskaźnik intensywności eksportu pozostaje w tej grupie od lat na niezmiennie niskim 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poziomie, a średni rozmiar eksportu w </a:t>
            </a:r>
            <a:r>
              <a:rPr lang="pl-P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mikrofirmach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jest znacznie niższy niż w analogicznych rozmiarem przedsiębiorstwach z państw Grupy Wyszehradzkiej.</a:t>
            </a:r>
          </a:p>
          <a:p>
            <a:endParaRPr lang="pl-P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Dynamika polskiego eksportu w ostatnich trzech dekadach była imponująca. W relacji do PKB jego wartość wzrosła z 15 proc. w 1996 r. do 25 proc. w 2003 r. i 45 proc. w 2019 r (Ambroziak 2021). Nie jest to jednak zjawisko homogeniczne, bowiem mikroprzedsiębiorstwa są zapóźnione w internacjonalizacji, co nie zmienia się mimo upływu czasu. W latach 2010–2018 eksport przeciętnego polskiego eksportera wzrósł dynamicznie, szczególnie w średnich i dużych firmach, o odpowiednio 245% i 240%). Także w małych przedsiębiorstwach wzrost przeciętnej wartości obrotu był relatywnie wysoki, bo wynosił 175%.  </a:t>
            </a:r>
            <a:r>
              <a:rPr lang="pl-PL" sz="18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Tymczasem w latach 2010-2018 przeciętna wartość eksportu polskich </a:t>
            </a:r>
            <a:r>
              <a:rPr lang="pl-PL" sz="1800" b="1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mikrofirm</a:t>
            </a:r>
            <a:r>
              <a:rPr lang="pl-PL" sz="18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nie ulegała zwiększeniu.</a:t>
            </a:r>
          </a:p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Zarazem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niski jest udział mikroprzedsiębiorstw w eksporcie bezpośrednim. Tylko ok. 12 proc. z nich uczestniczyło w eksporcie bezpośrednim w przemyśle i ok. 5 proc. w usługach. </a:t>
            </a:r>
            <a:r>
              <a:rPr lang="pl-PL" sz="1800" dirty="0">
                <a:solidFill>
                  <a:srgbClr val="C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Dla małych firm odsetek ten wynosił odpowiednio 75% i 43%.</a:t>
            </a: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Intensywność eksportu - czyli jego udział w obrotach firm -  jest niska, nie przekracza ona 10 proc. wartości obrotów mikro przedsiębiorstw. Zarazem wartość eksportu polskich firm jest mniejsza niż przeciętnych państwie OECD i innych krajach Grupy Wyszehradzkiej. Jest to szczególnie widoczne w przypadku mikroprzedsiębiorstw. Przeciętny eksport polskiego eksportera jest o ok. 70 proc. mniejszy pod względem wartości niż średnia dla firm z OECD. Różnica ta zwiększa się jeszcze bardziej w przypadku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mikrofirm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wynosi 80 proc.</a:t>
            </a:r>
            <a:endParaRPr lang="pl-PL" sz="2000" dirty="0"/>
          </a:p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698909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09540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g3fb9227a42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7" name="Google Shape;407;g3fb9227a42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1714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pl-PL" dirty="0"/>
              <a:t>Przedstawić się</a:t>
            </a:r>
          </a:p>
          <a:p>
            <a:pPr marL="171450" lvl="0" indent="-1714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pl-PL" dirty="0"/>
              <a:t>Zacząć od kontekstu: generalnie cały czas mówimy o cudzie gospodarczym, rozwoju polskiej gospodarki. Chciałem się przyjrzeć jak wygląda pod kątem rozmiaru polskich firm?</a:t>
            </a:r>
          </a:p>
          <a:p>
            <a:pPr marL="171450" lvl="0" indent="-17145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dirty="0"/>
          </a:p>
        </p:txBody>
      </p:sp>
      <p:sp>
        <p:nvSpPr>
          <p:cNvPr id="318" name="Google Shape;31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540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pl-PL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najszybszym tempie rosły duże firmy powyżej 250 pracowników, a najwolniej - mikroprzedsiębiorstwa, zatrudniające poniżej 9 osób. Dysproporcja w wydajności między mikroprzedsiębiorstwami a pozostałymi większymi firmami jest jedną z najwyższych w Unii Europejskiej. </a:t>
            </a:r>
          </a:p>
          <a:p>
            <a:endParaRPr lang="pl-PL" dirty="0"/>
          </a:p>
          <a:p>
            <a:pPr algn="l"/>
            <a:r>
              <a:rPr lang="pl-PL" sz="1800" b="1" i="0" u="none" strike="noStrike" baseline="0" dirty="0">
                <a:latin typeface="RealTextPro-Bold"/>
              </a:rPr>
              <a:t>Polski wzrost wydajności po kryzysie gospodarczym ma inne źródła aniżeli w krajach Europy Zachodniej. </a:t>
            </a:r>
            <a:r>
              <a:rPr lang="pl-PL" sz="1800" b="0" i="0" u="none" strike="noStrike" baseline="0" dirty="0">
                <a:latin typeface="RealTextPro-Light"/>
              </a:rPr>
              <a:t>W </a:t>
            </a:r>
            <a:r>
              <a:rPr lang="pl-PL" sz="1800" b="0" i="0" u="none" strike="noStrike" baseline="0" dirty="0" err="1">
                <a:latin typeface="RealTextPro-Light"/>
              </a:rPr>
              <a:t>odrożnieniu</a:t>
            </a:r>
            <a:r>
              <a:rPr lang="pl-PL" sz="1800" b="0" i="0" u="none" strike="noStrike" baseline="0" dirty="0">
                <a:latin typeface="RealTextPro-Light"/>
              </a:rPr>
              <a:t> od państw, które swój pokryzysowy wzrost PKB </a:t>
            </a:r>
            <a:r>
              <a:rPr lang="pl-PL" sz="1800" b="0" i="1" u="none" strike="noStrike" baseline="0" dirty="0">
                <a:latin typeface="RealTextPro-LightItalic"/>
              </a:rPr>
              <a:t>per capita </a:t>
            </a:r>
            <a:r>
              <a:rPr lang="pl-PL" sz="1800" b="0" i="0" u="none" strike="noStrike" baseline="0" dirty="0">
                <a:latin typeface="RealTextPro-Light"/>
              </a:rPr>
              <a:t>opierały w znacznej mierze na większym wykorzystaniu siły roboczej, w Polsce odgrywał on marginalną rolę. Dużo większe znaczenie</a:t>
            </a:r>
          </a:p>
          <a:p>
            <a:pPr algn="l"/>
            <a:r>
              <a:rPr lang="pl-PL" sz="1800" b="0" i="0" u="none" strike="noStrike" baseline="0" dirty="0">
                <a:latin typeface="RealTextPro-Light"/>
              </a:rPr>
              <a:t>miał wzrost produktywności pracy, wynikający przede wszystkim z postępu technologicznego i lepszego wykorzystania kapitału ludzkiego (wykres 3). Mimo szybkiej konwergencji z najbardziej rozwiniętymi światowymi gospodarkami, polską gospodarkę stale charakteryzuje wiele wąskich gardeł mających negatywny wpływ na wzrost produktywności: utrzymujący się mały rozmiar polskich firm, zbyt rzadkie skalowanie ich działalności i w konsekwencji ich niska produktywność.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2240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0" i="0" u="none" strike="noStrike" baseline="0" dirty="0">
                <a:latin typeface="RealTextPro-Light"/>
              </a:rPr>
              <a:t>W raporcie chciałem się przyjrzeć jakie znaczenie ma wielkość firmy i jakie firmy dominują na polskim rynku. </a:t>
            </a:r>
          </a:p>
          <a:p>
            <a:r>
              <a:rPr lang="pl-PL" sz="1200" b="0" i="0" u="none" strike="noStrike" baseline="0" dirty="0">
                <a:latin typeface="RealTextPro-Light"/>
              </a:rPr>
              <a:t>Produktywność jest skorelowana z wielkością firmy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0386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pl-PL" sz="1000" b="0" i="0" u="none" strike="noStrike" baseline="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pl-PL" sz="1200" b="0" i="0" u="none" strike="noStrike" baseline="0" dirty="0">
                <a:latin typeface="RealTextPro-Light"/>
              </a:rPr>
              <a:t>Na całym świecie niewielkie firm są mniej wydajne, ale w Polsce ta zależność jest wyjątkowo silna (wykres 6). Uwagę zwraca zwłaszcza niska wydajność polskich mikroprzedsiębiorstw w porównaniu z podobnymi firmami w innych krajach Organizacji ale również regionu.</a:t>
            </a:r>
            <a:endParaRPr lang="pl-PL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  <a:p>
            <a:r>
              <a:rPr lang="pl-PL" b="1" dirty="0"/>
              <a:t>Po pierwsze, mikro są na wyjątkowo niskim poziomie</a:t>
            </a:r>
          </a:p>
          <a:p>
            <a:r>
              <a:rPr lang="pl-PL" b="1" dirty="0"/>
              <a:t>Po drugie, różnica między mikro a pozostałymi jest wyjątkowo duża</a:t>
            </a:r>
          </a:p>
          <a:p>
            <a:endParaRPr lang="pl-PL" dirty="0"/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pl-PL" sz="1200" b="0" i="0" u="none" strike="noStrike" baseline="0" dirty="0">
                <a:latin typeface="RealTextPro-Light"/>
              </a:rPr>
              <a:t>Widoczny jest zarazem duży przeskok w wydajności między mikro- i małymi firmami – o 100 proc. zwiększyłaby się średnio produktywność pracy jednego zatrudnionego po przejściu z mikroprzedsiębiorstwa do małej firmy. Wartość ta wzrasta o 300 proc. po przejściu do dużego przedsiębiorstwa.</a:t>
            </a:r>
            <a:endParaRPr lang="pl-PL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0795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Opowiedzieć o tym rozbiciu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92679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pl-PL" sz="1200" b="0" i="0" u="none" strike="noStrike" baseline="0" dirty="0">
                <a:latin typeface="RealTextPro-Light"/>
              </a:rPr>
              <a:t>Pogłębia to dysproporcję między licznymi i rozdrobnionymi mikroprzedsiębiorstwami a coraz rzadziej występującymi i mniejszymi małymi oraz średnimi przedsiębiorstwami.</a:t>
            </a:r>
          </a:p>
          <a:p>
            <a:pPr algn="l"/>
            <a:endParaRPr lang="pl-PL" sz="1200" b="0" i="0" u="none" strike="noStrike" baseline="0" dirty="0">
              <a:latin typeface="RealTextPro-Light"/>
            </a:endParaRPr>
          </a:p>
          <a:p>
            <a:pPr algn="l"/>
            <a:endParaRPr lang="pl-PL" sz="1200" b="0" i="0" u="none" strike="noStrike" baseline="0" dirty="0">
              <a:latin typeface="RealTextPro-Light"/>
            </a:endParaRPr>
          </a:p>
          <a:p>
            <a:pPr algn="l"/>
            <a:r>
              <a:rPr lang="pl-PL" sz="1200" b="0" i="0" u="none" strike="noStrike" baseline="0" dirty="0">
                <a:latin typeface="RealTextPro-Light"/>
              </a:rPr>
              <a:t>JDG: szereg </a:t>
            </a:r>
            <a:r>
              <a:rPr lang="pl-PL" sz="1200" b="0" i="0" u="none" strike="noStrike" baseline="0" dirty="0" err="1">
                <a:latin typeface="RealTextPro-Light"/>
              </a:rPr>
              <a:t>przywileji</a:t>
            </a:r>
            <a:r>
              <a:rPr lang="pl-PL" sz="1200" b="0" i="0" u="none" strike="noStrike" baseline="0" dirty="0">
                <a:latin typeface="RealTextPro-Light"/>
              </a:rPr>
              <a:t> podatkowo-składkowych. Przy umowach powyżej 100tys. Opodatkowanie niższe o 1/3 niż przy regularnych umowach o prace. </a:t>
            </a:r>
          </a:p>
          <a:p>
            <a:pPr algn="l"/>
            <a:endParaRPr lang="pl-PL" sz="1200" b="0" i="0" u="none" strike="noStrike" baseline="0" dirty="0">
              <a:latin typeface="RealTextPro-Light"/>
            </a:endParaRPr>
          </a:p>
          <a:p>
            <a:pPr algn="l"/>
            <a:endParaRPr lang="pl-PL" sz="1200" b="0" i="0" u="none" strike="noStrike" baseline="0" dirty="0">
              <a:latin typeface="RealTextPro-Light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94596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pl-PL" sz="1200" b="0" i="0" u="none" strike="noStrike" baseline="0" dirty="0">
              <a:latin typeface="RealTextPro-Light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92961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1889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ajd tytułowy">
  <p:cSld name="Slajd tytułowy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pionowy i tekst" type="vertTitleAndTx">
  <p:cSld name="VERTICAL_TITLE_AND_VERTICAL_TEXT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4"/>
          <p:cNvSpPr txBox="1">
            <a:spLocks noGrp="1"/>
          </p:cNvSpPr>
          <p:nvPr>
            <p:ph type="title"/>
          </p:nvPr>
        </p:nvSpPr>
        <p:spPr>
          <a:xfrm rot="5400000">
            <a:off x="5464175" y="1371600"/>
            <a:ext cx="438785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7" name="Google Shape;137;p24"/>
          <p:cNvSpPr txBox="1">
            <a:spLocks noGrp="1"/>
          </p:cNvSpPr>
          <p:nvPr>
            <p:ph type="body" idx="1"/>
          </p:nvPr>
        </p:nvSpPr>
        <p:spPr>
          <a:xfrm rot="5400000">
            <a:off x="1273175" y="-609600"/>
            <a:ext cx="438785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8" name="Google Shape;138;p2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9" name="Google Shape;139;p2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0" name="Google Shape;140;p2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ajd tytułowy">
  <p:cSld name="Slajd tytułowy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7"/>
          <p:cNvSpPr txBox="1"/>
          <p:nvPr/>
        </p:nvSpPr>
        <p:spPr>
          <a:xfrm>
            <a:off x="188025" y="52777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600"/>
              <a:buFont typeface="Calibri"/>
              <a:buNone/>
            </a:pPr>
            <a:fld id="{00000000-1234-1234-1234-123412341234}" type="slidenum">
              <a:rPr lang="pl-PL" sz="1600" b="1" i="0" u="none" strike="noStrike" cap="none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600" b="1" i="0" u="none" strike="noStrike" cap="none">
              <a:solidFill>
                <a:srgbClr val="BFBF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główek sekcji" type="secHead">
  <p:cSld name="SECTION_HEADER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8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0" name="Google Shape;150;p28"/>
          <p:cNvSpPr txBox="1"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1" name="Google Shape;151;p2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2" name="Google Shape;152;p2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3" name="Google Shape;153;p2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wa elementy zawartości" type="twoObj">
  <p:cSld name="TWO_OBJECTS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9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6" name="Google Shape;156;p2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7" name="Google Shape;157;p29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8" name="Google Shape;158;p2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9" name="Google Shape;159;p2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0" name="Google Shape;160;p2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ównanie" type="twoTxTwoObj">
  <p:cSld name="TWO_OBJECTS_WITH_TEXT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0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3" name="Google Shape;163;p30"/>
          <p:cNvSpPr txBox="1"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4" name="Google Shape;164;p30"/>
          <p:cNvSpPr txBox="1">
            <a:spLocks noGrp="1"/>
          </p:cNvSpPr>
          <p:nvPr>
            <p:ph type="body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5" name="Google Shape;165;p30"/>
          <p:cNvSpPr txBox="1">
            <a:spLocks noGrp="1"/>
          </p:cNvSpPr>
          <p:nvPr>
            <p:ph type="body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6" name="Google Shape;166;p30"/>
          <p:cNvSpPr txBox="1">
            <a:spLocks noGrp="1"/>
          </p:cNvSpPr>
          <p:nvPr>
            <p:ph type="body" idx="4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7" name="Google Shape;167;p3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8" name="Google Shape;168;p3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9" name="Google Shape;169;p3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lko tytuł" type="titleOnly">
  <p:cSld name="TITLE_ONLY"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1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2" name="Google Shape;172;p3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3" name="Google Shape;173;p3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4" name="Google Shape;174;p3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  <p:sp>
        <p:nvSpPr>
          <p:cNvPr id="175" name="Google Shape;175;p31"/>
          <p:cNvSpPr txBox="1"/>
          <p:nvPr/>
        </p:nvSpPr>
        <p:spPr>
          <a:xfrm>
            <a:off x="188025" y="52777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600"/>
              <a:buFont typeface="Calibri"/>
              <a:buNone/>
            </a:pPr>
            <a:fld id="{00000000-1234-1234-1234-123412341234}" type="slidenum">
              <a:rPr lang="pl-PL" sz="1600" b="1" i="0" u="none" strike="noStrike" cap="none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600" b="1" i="0" u="none" strike="noStrike" cap="none">
              <a:solidFill>
                <a:srgbClr val="BFBF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sty" type="blank">
  <p:cSld name="BLANK"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8" name="Google Shape;178;p3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9" name="Google Shape;179;p3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awartość z podpisem" type="objTx">
  <p:cSld name="OBJECT_WITH_CAPTION_TEXT"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3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82" name="Google Shape;182;p33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3" name="Google Shape;183;p33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4" name="Google Shape;184;p3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5" name="Google Shape;185;p3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6" name="Google Shape;186;p3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tekst pionowy" type="vertTx">
  <p:cSld name="VERTICAL_TEXT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5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6" name="Google Shape;196;p35"/>
          <p:cNvSpPr txBox="1">
            <a:spLocks noGrp="1"/>
          </p:cNvSpPr>
          <p:nvPr>
            <p:ph type="body" idx="1"/>
          </p:nvPr>
        </p:nvSpPr>
        <p:spPr>
          <a:xfrm rot="5400000">
            <a:off x="2874962" y="-1217613"/>
            <a:ext cx="3394075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7" name="Google Shape;197;p3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8" name="Google Shape;198;p3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9" name="Google Shape;199;p3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pionowy i tekst" type="vertTitleAndTx">
  <p:cSld name="VERTICAL_TITLE_AND_VERTICAL_TEXT"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6"/>
          <p:cNvSpPr txBox="1">
            <a:spLocks noGrp="1"/>
          </p:cNvSpPr>
          <p:nvPr>
            <p:ph type="title"/>
          </p:nvPr>
        </p:nvSpPr>
        <p:spPr>
          <a:xfrm rot="5400000">
            <a:off x="5464175" y="1371600"/>
            <a:ext cx="438785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02" name="Google Shape;202;p36"/>
          <p:cNvSpPr txBox="1">
            <a:spLocks noGrp="1"/>
          </p:cNvSpPr>
          <p:nvPr>
            <p:ph type="body" idx="1"/>
          </p:nvPr>
        </p:nvSpPr>
        <p:spPr>
          <a:xfrm rot="5400000">
            <a:off x="1273175" y="-609600"/>
            <a:ext cx="438785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3" name="Google Shape;203;p3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4" name="Google Shape;204;p3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5" name="Google Shape;205;p3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główek sekcji" type="secHead">
  <p:cSld name="SECTION_HEADER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wa elementy zawartości" type="twoObj">
  <p:cSld name="TWO_OBJECTS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Google Shape;94;p1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Google Shape;95;p1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Google Shape;96;p1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ównanie" type="twoTxTwoObj">
  <p:cSld name="TWO_OBJECTS_WITH_TEX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9" name="Google Shape;99;p18"/>
          <p:cNvSpPr txBox="1"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0" name="Google Shape;100;p18"/>
          <p:cNvSpPr txBox="1">
            <a:spLocks noGrp="1"/>
          </p:cNvSpPr>
          <p:nvPr>
            <p:ph type="body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1" name="Google Shape;101;p18"/>
          <p:cNvSpPr txBox="1">
            <a:spLocks noGrp="1"/>
          </p:cNvSpPr>
          <p:nvPr>
            <p:ph type="body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Google Shape;102;p18"/>
          <p:cNvSpPr txBox="1">
            <a:spLocks noGrp="1"/>
          </p:cNvSpPr>
          <p:nvPr>
            <p:ph type="body" idx="4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Google Shape;103;p1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Google Shape;104;p1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Google Shape;105;p1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lko tytuł" type="titleOnly">
  <p:cSld name="TITLE_ONLY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8" name="Google Shape;108;p1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Google Shape;109;p1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Google Shape;110;p1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sty" type="blank">
  <p:cSld name="BLANK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3" name="Google Shape;113;p2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4" name="Google Shape;114;p2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awartość z podpisem" type="objTx">
  <p:cSld name="OBJECT_WITH_CAPTION_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7" name="Google Shape;117;p21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Google Shape;118;p21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9" name="Google Shape;119;p2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0" name="Google Shape;120;p2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1" name="Google Shape;121;p2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az z podpisem" type="picTx">
  <p:cSld name="PICTURE_WITH_CAPTION_TEXT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2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4" name="Google Shape;124;p22"/>
          <p:cNvSpPr>
            <a:spLocks noGrp="1"/>
          </p:cNvSpPr>
          <p:nvPr>
            <p:ph type="pic" idx="2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5" name="Google Shape;125;p22"/>
          <p:cNvSpPr txBox="1">
            <a:spLocks noGrp="1"/>
          </p:cNvSpPr>
          <p:nvPr>
            <p:ph type="body" idx="1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6" name="Google Shape;126;p2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7" name="Google Shape;127;p2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8" name="Google Shape;128;p2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tekst pionowy" type="vertTx">
  <p:cSld name="VERTICAL_TEXT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3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1" name="Google Shape;131;p23"/>
          <p:cNvSpPr txBox="1">
            <a:spLocks noGrp="1"/>
          </p:cNvSpPr>
          <p:nvPr>
            <p:ph type="body" idx="1"/>
          </p:nvPr>
        </p:nvSpPr>
        <p:spPr>
          <a:xfrm rot="5400000">
            <a:off x="2874962" y="-1217613"/>
            <a:ext cx="3394075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2" name="Google Shape;132;p2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3" name="Google Shape;133;p2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4" name="Google Shape;134;p2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0"/>
            <a:ext cx="9596438" cy="540067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25" descr="C:\Users\Cezary\Desktop\prezentacja\str tytuł-02-01.png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0" y="0"/>
            <a:ext cx="9144000" cy="5143589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5"/>
          <p:cNvSpPr txBox="1">
            <a:spLocks noGrp="1"/>
          </p:cNvSpPr>
          <p:nvPr>
            <p:ph type="sldNum" idx="12"/>
          </p:nvPr>
        </p:nvSpPr>
        <p:spPr>
          <a:xfrm>
            <a:off x="188025" y="52777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9" r:id="rId8"/>
    <p:sldLayoutId id="2147483680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10" Type="http://schemas.openxmlformats.org/officeDocument/2006/relationships/image" Target="../media/image24.svg"/><Relationship Id="rId4" Type="http://schemas.openxmlformats.org/officeDocument/2006/relationships/image" Target="../media/image18.svg"/><Relationship Id="rId9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" name="Google Shape;297;p5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"/>
            <a:ext cx="9144000" cy="51460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0A69A610-2827-4B99-A990-2C6979761BBF}"/>
              </a:ext>
            </a:extLst>
          </p:cNvPr>
          <p:cNvSpPr txBox="1"/>
          <p:nvPr/>
        </p:nvSpPr>
        <p:spPr>
          <a:xfrm>
            <a:off x="2476222" y="1194727"/>
            <a:ext cx="1348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EKSPORT!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B8AD3D3A-D389-42AC-9F79-FE18C339D06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433"/>
          <a:stretch/>
        </p:blipFill>
        <p:spPr>
          <a:xfrm>
            <a:off x="1708471" y="942679"/>
            <a:ext cx="6914834" cy="3636979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C5103623-4AC4-4014-B48B-DD4F595BB319}"/>
              </a:ext>
            </a:extLst>
          </p:cNvPr>
          <p:cNvSpPr txBox="1"/>
          <p:nvPr/>
        </p:nvSpPr>
        <p:spPr>
          <a:xfrm>
            <a:off x="1558834" y="160256"/>
            <a:ext cx="7585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b="1" dirty="0">
                <a:solidFill>
                  <a:srgbClr val="C00000"/>
                </a:solidFill>
                <a:latin typeface="Georgia" panose="02040502050405020303" pitchFamily="18" charset="0"/>
              </a:rPr>
              <a:t>Wzrost eksportu jest skoncentrowany w większych firmach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EB287CDC-5A2C-47BA-9A80-EB01C6274ADB}"/>
              </a:ext>
            </a:extLst>
          </p:cNvPr>
          <p:cNvSpPr txBox="1"/>
          <p:nvPr/>
        </p:nvSpPr>
        <p:spPr>
          <a:xfrm>
            <a:off x="69156" y="911943"/>
            <a:ext cx="17365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1200" b="1" dirty="0">
              <a:solidFill>
                <a:srgbClr val="C00000"/>
              </a:solidFill>
              <a:latin typeface="+mj-lt"/>
            </a:endParaRPr>
          </a:p>
          <a:p>
            <a:r>
              <a:rPr lang="pl-PL" sz="1200" b="1" dirty="0">
                <a:solidFill>
                  <a:srgbClr val="C00000"/>
                </a:solidFill>
                <a:latin typeface="+mj-lt"/>
              </a:rPr>
              <a:t>Dodatkowo: </a:t>
            </a:r>
          </a:p>
          <a:p>
            <a:endParaRPr lang="pl-PL" sz="1200" b="1" dirty="0">
              <a:solidFill>
                <a:srgbClr val="C00000"/>
              </a:solidFill>
              <a:latin typeface="+mj-lt"/>
            </a:endParaRPr>
          </a:p>
          <a:p>
            <a:r>
              <a:rPr lang="pl-PL" sz="1200" b="1" dirty="0">
                <a:solidFill>
                  <a:srgbClr val="C00000"/>
                </a:solidFill>
                <a:latin typeface="+mj-lt"/>
              </a:rPr>
              <a:t>- 0%: zwiększyła się </a:t>
            </a:r>
            <a:r>
              <a:rPr lang="pl-PL" sz="1200" b="1" dirty="0">
                <a:solidFill>
                  <a:srgbClr val="C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przeciętna wartość eksportu polskich </a:t>
            </a:r>
            <a:r>
              <a:rPr lang="pl-PL" sz="1200" b="1" dirty="0" err="1">
                <a:solidFill>
                  <a:srgbClr val="C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mikrofirm</a:t>
            </a:r>
            <a:r>
              <a:rPr lang="pl-PL" sz="1200" b="1" dirty="0">
                <a:solidFill>
                  <a:srgbClr val="C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200" b="1" dirty="0">
                <a:solidFill>
                  <a:srgbClr val="C00000"/>
                </a:solidFill>
                <a:latin typeface="+mj-lt"/>
              </a:rPr>
              <a:t> w latach 2010-18</a:t>
            </a:r>
          </a:p>
          <a:p>
            <a:endParaRPr lang="pl-PL" sz="1200" b="1" dirty="0">
              <a:solidFill>
                <a:srgbClr val="C00000"/>
              </a:solidFill>
              <a:latin typeface="+mj-lt"/>
            </a:endParaRPr>
          </a:p>
          <a:p>
            <a:r>
              <a:rPr lang="pl-PL" sz="1200" b="1" dirty="0">
                <a:solidFill>
                  <a:srgbClr val="C00000"/>
                </a:solidFill>
                <a:latin typeface="+mj-lt"/>
              </a:rPr>
              <a:t>Dla pozostałych klas wielkości:</a:t>
            </a:r>
          </a:p>
          <a:p>
            <a:pPr marL="171450" indent="-171450">
              <a:buFontTx/>
              <a:buChar char="-"/>
            </a:pPr>
            <a:r>
              <a:rPr lang="pl-PL" sz="1200" b="1" dirty="0">
                <a:solidFill>
                  <a:srgbClr val="C00000"/>
                </a:solidFill>
                <a:latin typeface="+mj-lt"/>
              </a:rPr>
              <a:t>Małe :175%</a:t>
            </a:r>
          </a:p>
          <a:p>
            <a:pPr marL="171450" indent="-171450">
              <a:buFontTx/>
              <a:buChar char="-"/>
            </a:pPr>
            <a:r>
              <a:rPr lang="pl-PL" sz="1200" b="1" dirty="0">
                <a:solidFill>
                  <a:srgbClr val="C00000"/>
                </a:solidFill>
                <a:latin typeface="+mj-lt"/>
              </a:rPr>
              <a:t>Średnie: 245%</a:t>
            </a:r>
          </a:p>
          <a:p>
            <a:pPr marL="171450" indent="-171450">
              <a:buFontTx/>
              <a:buChar char="-"/>
            </a:pPr>
            <a:r>
              <a:rPr lang="pl-PL" sz="1200" b="1" dirty="0">
                <a:solidFill>
                  <a:srgbClr val="C00000"/>
                </a:solidFill>
                <a:latin typeface="+mj-lt"/>
              </a:rPr>
              <a:t>Duże: 240%</a:t>
            </a:r>
          </a:p>
        </p:txBody>
      </p:sp>
    </p:spTree>
    <p:extLst>
      <p:ext uri="{BB962C8B-B14F-4D97-AF65-F5344CB8AC3E}">
        <p14:creationId xmlns:p14="http://schemas.microsoft.com/office/powerpoint/2010/main" val="107342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C0A38D73-63D8-4C3C-8552-C2BAE59BCBFF}"/>
              </a:ext>
            </a:extLst>
          </p:cNvPr>
          <p:cNvSpPr txBox="1"/>
          <p:nvPr/>
        </p:nvSpPr>
        <p:spPr>
          <a:xfrm>
            <a:off x="1565183" y="111215"/>
            <a:ext cx="55271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>
                <a:solidFill>
                  <a:srgbClr val="C00000"/>
                </a:solidFill>
                <a:latin typeface="Georgia" panose="02040502050405020303" pitchFamily="18" charset="0"/>
              </a:rPr>
              <a:t>Co z tym zrobić? Rekomendacje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EC237C61-A872-40F4-90F1-E3604AF6E926}"/>
              </a:ext>
            </a:extLst>
          </p:cNvPr>
          <p:cNvSpPr txBox="1"/>
          <p:nvPr/>
        </p:nvSpPr>
        <p:spPr>
          <a:xfrm>
            <a:off x="1659751" y="659876"/>
            <a:ext cx="7399725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>
                <a:solidFill>
                  <a:srgbClr val="C00000"/>
                </a:solidFill>
              </a:rPr>
              <a:t>Reforma instrumentów podatkowych i składkowych dla nowych i małych firm</a:t>
            </a:r>
            <a:r>
              <a:rPr lang="pl-PL" i="1" dirty="0">
                <a:solidFill>
                  <a:srgbClr val="48C55C"/>
                </a:solidFill>
              </a:rPr>
              <a:t> </a:t>
            </a:r>
            <a:endParaRPr lang="pl-PL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dirty="0">
                <a:latin typeface="RealTextPro-Light"/>
              </a:rPr>
              <a:t>utrzymanie istniejących stóp podatkowych przy jednoczesnym zwiększeniu progresji stawek CIT.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dirty="0">
                <a:latin typeface="RealTextPro-Light"/>
              </a:rPr>
              <a:t>stopniowe wygaszanie preferencji składkowych i dochodzenie do płacenia pełnych składek w perspektywie 36 mies.</a:t>
            </a:r>
          </a:p>
          <a:p>
            <a:endParaRPr lang="pl-PL" dirty="0">
              <a:latin typeface="RealTextPro-Light"/>
            </a:endParaRPr>
          </a:p>
          <a:p>
            <a:r>
              <a:rPr lang="pl-PL" i="1" dirty="0">
                <a:solidFill>
                  <a:srgbClr val="C00000"/>
                </a:solidFill>
              </a:rPr>
              <a:t>Wsparcie podatkowe dla firm skalujących działalność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dirty="0">
                <a:latin typeface="RealTextPro-Light"/>
              </a:rPr>
              <a:t>Ulgi premiujące zwiększenie zatrudnienia w pierwszych pięciu latach funkcjonowania firmy: np. dodatkowe zaliczanie kosztów składek społecznych opłacanych przez pracodawcę do kosztów uzyskania przychodów.</a:t>
            </a:r>
          </a:p>
          <a:p>
            <a:endParaRPr lang="pl-PL" dirty="0">
              <a:latin typeface="RealTextPro-Light"/>
            </a:endParaRPr>
          </a:p>
          <a:p>
            <a:r>
              <a:rPr lang="pl-PL" i="1" dirty="0">
                <a:solidFill>
                  <a:srgbClr val="C00000"/>
                </a:solidFill>
              </a:rPr>
              <a:t>Ułatwienie konsolidacji firm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dirty="0">
                <a:latin typeface="RealTextPro-Light"/>
              </a:rPr>
              <a:t>ulga konsolidacyjna: przedsiębiorstwa mogłyby podwójnie zaliczać do kosztów uzyskania przychodów wydatki związane z przejęciem innej firmy.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l-PL" sz="1200" dirty="0">
              <a:solidFill>
                <a:srgbClr val="48C55C"/>
              </a:solidFill>
              <a:latin typeface="RealTextPro-Light"/>
            </a:endParaRPr>
          </a:p>
          <a:p>
            <a:r>
              <a:rPr lang="pl-PL" i="1" dirty="0">
                <a:solidFill>
                  <a:srgbClr val="C00000"/>
                </a:solidFill>
              </a:rPr>
              <a:t>Obniżenie klina podatkowego dla najmniej zarabiających</a:t>
            </a:r>
          </a:p>
          <a:p>
            <a:endParaRPr lang="pl-PL" dirty="0">
              <a:solidFill>
                <a:srgbClr val="C00000"/>
              </a:solidFill>
              <a:latin typeface="RealTextPro-Light"/>
            </a:endParaRPr>
          </a:p>
          <a:p>
            <a:r>
              <a:rPr lang="pl-PL" i="1" dirty="0">
                <a:solidFill>
                  <a:srgbClr val="C00000"/>
                </a:solidFill>
              </a:rPr>
              <a:t>Utrzymywanie minimalnego wynagrodzenia przynajmniej w wys. 50% średniego wynagrodzenia</a:t>
            </a:r>
          </a:p>
          <a:p>
            <a:endParaRPr lang="pl-PL" sz="1600" i="1" dirty="0">
              <a:solidFill>
                <a:srgbClr val="C00000"/>
              </a:solidFill>
            </a:endParaRPr>
          </a:p>
          <a:p>
            <a:r>
              <a:rPr lang="pl-PL" i="1" dirty="0">
                <a:solidFill>
                  <a:srgbClr val="C00000"/>
                </a:solidFill>
              </a:rPr>
              <a:t>Przyciąganie wykwalikowanych pracowników do Polski</a:t>
            </a:r>
            <a:endParaRPr lang="pl-PL" dirty="0">
              <a:solidFill>
                <a:srgbClr val="C00000"/>
              </a:solidFill>
            </a:endParaRPr>
          </a:p>
          <a:p>
            <a:pPr algn="l"/>
            <a:endParaRPr lang="pl-PL" sz="1300" b="0" i="1" u="none" strike="noStrike" baseline="0" dirty="0">
              <a:solidFill>
                <a:srgbClr val="48C55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9396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67"/>
          <p:cNvSpPr txBox="1"/>
          <p:nvPr/>
        </p:nvSpPr>
        <p:spPr>
          <a:xfrm>
            <a:off x="1394550" y="1379000"/>
            <a:ext cx="6907200" cy="163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4000" b="1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Dziękuję za uwagę</a:t>
            </a:r>
            <a:endParaRPr sz="4000" b="1" dirty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10" name="Google Shape;410;p67"/>
          <p:cNvSpPr txBox="1"/>
          <p:nvPr/>
        </p:nvSpPr>
        <p:spPr>
          <a:xfrm>
            <a:off x="4481225" y="3143925"/>
            <a:ext cx="5410800" cy="10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200" dirty="0">
                <a:solidFill>
                  <a:srgbClr val="FFFFFF"/>
                </a:solidFill>
              </a:rPr>
              <a:t>Łukasz Błoński</a:t>
            </a:r>
            <a:endParaRPr sz="1200" dirty="0">
              <a:solidFill>
                <a:srgbClr val="FFFFFF"/>
              </a:solidFill>
            </a:endParaRP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200" dirty="0">
                <a:solidFill>
                  <a:srgbClr val="FFFFFF"/>
                </a:solidFill>
              </a:rPr>
              <a:t>E: lukasz.blonski@pie.net.pl</a:t>
            </a:r>
            <a:endParaRPr sz="1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57"/>
          <p:cNvSpPr txBox="1"/>
          <p:nvPr/>
        </p:nvSpPr>
        <p:spPr>
          <a:xfrm>
            <a:off x="1394549" y="1379000"/>
            <a:ext cx="7427717" cy="163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pl-PL" sz="4000" b="1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Pułapka małej skali</a:t>
            </a:r>
          </a:p>
          <a:p>
            <a:pPr lvl="0"/>
            <a:r>
              <a:rPr lang="pl-PL" sz="2000" b="1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O produktywności polskich firm</a:t>
            </a:r>
            <a:endParaRPr lang="en-US" sz="2000" b="1" dirty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DE9E4FC5-0246-46B9-B7AF-599E2C221880}"/>
              </a:ext>
            </a:extLst>
          </p:cNvPr>
          <p:cNvSpPr txBox="1"/>
          <p:nvPr/>
        </p:nvSpPr>
        <p:spPr>
          <a:xfrm>
            <a:off x="1394550" y="4182533"/>
            <a:ext cx="299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  <a:latin typeface="Georgia" panose="02040502050405020303" pitchFamily="18" charset="0"/>
              </a:rPr>
              <a:t>Warszawa, 18/08/2021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5371D8C8-9357-46A9-B358-B6004228AD5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1" t="7659"/>
          <a:stretch/>
        </p:blipFill>
        <p:spPr>
          <a:xfrm>
            <a:off x="1768729" y="974470"/>
            <a:ext cx="6772239" cy="3765696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F919C323-2FA0-4FC9-B9B2-CFF8E508E262}"/>
              </a:ext>
            </a:extLst>
          </p:cNvPr>
          <p:cNvSpPr txBox="1"/>
          <p:nvPr/>
        </p:nvSpPr>
        <p:spPr>
          <a:xfrm>
            <a:off x="207469" y="153512"/>
            <a:ext cx="7955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b="1" dirty="0">
                <a:solidFill>
                  <a:srgbClr val="C00000"/>
                </a:solidFill>
                <a:latin typeface="Georgia" panose="02040502050405020303" pitchFamily="18" charset="0"/>
              </a:rPr>
              <a:t>Big </a:t>
            </a:r>
            <a:r>
              <a:rPr lang="pl-PL" sz="1800" b="1" dirty="0" err="1">
                <a:solidFill>
                  <a:srgbClr val="C00000"/>
                </a:solidFill>
                <a:latin typeface="Georgia" panose="02040502050405020303" pitchFamily="18" charset="0"/>
              </a:rPr>
              <a:t>picture</a:t>
            </a:r>
            <a:r>
              <a:rPr lang="pl-PL" sz="1800" b="1" dirty="0">
                <a:solidFill>
                  <a:srgbClr val="C00000"/>
                </a:solidFill>
                <a:latin typeface="Georgia" panose="02040502050405020303" pitchFamily="18" charset="0"/>
              </a:rPr>
              <a:t>: Polskę cechuje wysoki wzrost produktywności pracy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65A0F16F-4A45-43F5-9115-FE8716AC185E}"/>
              </a:ext>
            </a:extLst>
          </p:cNvPr>
          <p:cNvSpPr txBox="1"/>
          <p:nvPr/>
        </p:nvSpPr>
        <p:spPr>
          <a:xfrm>
            <a:off x="77209" y="864324"/>
            <a:ext cx="16915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>
                <a:solidFill>
                  <a:srgbClr val="C00000"/>
                </a:solidFill>
                <a:latin typeface="+mj-lt"/>
              </a:rPr>
              <a:t>- od 30% do 77% produktywności zachodnich państw w latach 1989-2019</a:t>
            </a:r>
          </a:p>
          <a:p>
            <a:endParaRPr lang="pl-PL" sz="1200" b="1" dirty="0">
              <a:solidFill>
                <a:srgbClr val="C00000"/>
              </a:solidFill>
              <a:latin typeface="+mj-lt"/>
            </a:endParaRPr>
          </a:p>
          <a:p>
            <a:r>
              <a:rPr lang="pl-PL" sz="1200" b="1" dirty="0">
                <a:solidFill>
                  <a:srgbClr val="C00000"/>
                </a:solidFill>
                <a:latin typeface="+mj-lt"/>
              </a:rPr>
              <a:t>Dodatkowo:</a:t>
            </a:r>
          </a:p>
          <a:p>
            <a:r>
              <a:rPr lang="pl-PL" sz="1200" b="1" dirty="0">
                <a:solidFill>
                  <a:srgbClr val="C00000"/>
                </a:solidFill>
                <a:latin typeface="+mj-lt"/>
              </a:rPr>
              <a:t>- zachodni wzrost PKB </a:t>
            </a:r>
            <a:r>
              <a:rPr lang="pl-PL" sz="1200" b="1" dirty="0" err="1">
                <a:solidFill>
                  <a:srgbClr val="C00000"/>
                </a:solidFill>
                <a:latin typeface="+mj-lt"/>
              </a:rPr>
              <a:t>pc</a:t>
            </a:r>
            <a:r>
              <a:rPr lang="pl-PL" sz="1200" b="1" dirty="0">
                <a:solidFill>
                  <a:srgbClr val="C00000"/>
                </a:solidFill>
                <a:latin typeface="+mj-lt"/>
              </a:rPr>
              <a:t> po 2010r.: wykorzystanie siły roboczej</a:t>
            </a:r>
          </a:p>
          <a:p>
            <a:endParaRPr lang="pl-PL" sz="1200" b="1" dirty="0">
              <a:solidFill>
                <a:srgbClr val="C00000"/>
              </a:solidFill>
              <a:latin typeface="+mj-lt"/>
            </a:endParaRPr>
          </a:p>
          <a:p>
            <a:r>
              <a:rPr lang="pl-PL" sz="1200" b="1" dirty="0">
                <a:solidFill>
                  <a:srgbClr val="C00000"/>
                </a:solidFill>
                <a:latin typeface="+mj-lt"/>
              </a:rPr>
              <a:t>- polski wzrost: zwiększenie produktywności pracy</a:t>
            </a:r>
          </a:p>
        </p:txBody>
      </p:sp>
    </p:spTree>
    <p:extLst>
      <p:ext uri="{BB962C8B-B14F-4D97-AF65-F5344CB8AC3E}">
        <p14:creationId xmlns:p14="http://schemas.microsoft.com/office/powerpoint/2010/main" val="98007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AF80F1-1271-467D-8C45-174408AEF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000" b="1" dirty="0">
                <a:solidFill>
                  <a:schemeClr val="bg1"/>
                </a:solidFill>
                <a:latin typeface="Georgia" panose="02040502050405020303" pitchFamily="18" charset="0"/>
              </a:rPr>
              <a:t>Dlaczego wielkość firmy ma znaczenie?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05185FE-2911-44CA-8E5D-1A63B096A1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sz="2000" dirty="0">
                <a:solidFill>
                  <a:schemeClr val="bg1"/>
                </a:solidFill>
                <a:latin typeface="Georgia" panose="02040502050405020303" pitchFamily="18" charset="0"/>
              </a:rPr>
              <a:t>WIĘKSZE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FF1780E-7D53-4F4A-97D4-F65B122D71C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84202" y="2057400"/>
            <a:ext cx="4113186" cy="3313739"/>
          </a:xfrm>
        </p:spPr>
        <p:txBody>
          <a:bodyPr/>
          <a:lstStyle/>
          <a:p>
            <a:pPr>
              <a:buClr>
                <a:schemeClr val="bg1"/>
              </a:buClr>
            </a:pPr>
            <a:r>
              <a:rPr lang="pl-PL" sz="1300" b="0" i="0" u="none" strike="noStrike" baseline="0" dirty="0">
                <a:solidFill>
                  <a:schemeClr val="bg1"/>
                </a:solidFill>
                <a:latin typeface="Georgia" panose="02040502050405020303" pitchFamily="18" charset="0"/>
              </a:rPr>
              <a:t>lepsza </a:t>
            </a:r>
            <a:r>
              <a:rPr lang="pl-PL" sz="1300" b="1" i="0" u="none" strike="noStrike" baseline="0" dirty="0">
                <a:solidFill>
                  <a:schemeClr val="bg1"/>
                </a:solidFill>
                <a:latin typeface="Georgia" panose="02040502050405020303" pitchFamily="18" charset="0"/>
              </a:rPr>
              <a:t>jakość zarządzania</a:t>
            </a:r>
            <a:r>
              <a:rPr lang="pl-PL" sz="1300" b="0" i="0" u="none" strike="noStrike" baseline="0" dirty="0">
                <a:solidFill>
                  <a:schemeClr val="bg1"/>
                </a:solidFill>
                <a:latin typeface="Georgia" panose="02040502050405020303" pitchFamily="18" charset="0"/>
              </a:rPr>
              <a:t>;</a:t>
            </a:r>
          </a:p>
          <a:p>
            <a:pPr>
              <a:buClr>
                <a:schemeClr val="bg1"/>
              </a:buClr>
            </a:pPr>
            <a:r>
              <a:rPr lang="pl-PL" sz="1300" dirty="0">
                <a:solidFill>
                  <a:schemeClr val="bg1"/>
                </a:solidFill>
                <a:latin typeface="Georgia" panose="02040502050405020303" pitchFamily="18" charset="0"/>
              </a:rPr>
              <a:t>C</a:t>
            </a:r>
            <a:r>
              <a:rPr lang="pl-PL" sz="1300" b="0" i="0" u="none" strike="noStrike" baseline="0" dirty="0">
                <a:solidFill>
                  <a:schemeClr val="bg1"/>
                </a:solidFill>
                <a:latin typeface="Georgia" panose="02040502050405020303" pitchFamily="18" charset="0"/>
              </a:rPr>
              <a:t>zęściej i więcej </a:t>
            </a:r>
            <a:r>
              <a:rPr lang="pl-PL" sz="1300" b="1" i="0" u="none" strike="noStrike" baseline="0" dirty="0">
                <a:solidFill>
                  <a:schemeClr val="bg1"/>
                </a:solidFill>
                <a:latin typeface="Georgia" panose="02040502050405020303" pitchFamily="18" charset="0"/>
              </a:rPr>
              <a:t>inwestują w innowacje</a:t>
            </a:r>
            <a:r>
              <a:rPr lang="pl-PL" sz="1300" b="0" i="0" u="none" strike="noStrike" baseline="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pl-PL" sz="1300" dirty="0">
                <a:solidFill>
                  <a:schemeClr val="bg1"/>
                </a:solidFill>
                <a:latin typeface="Georgia" panose="02040502050405020303" pitchFamily="18" charset="0"/>
              </a:rPr>
              <a:t>u</a:t>
            </a:r>
            <a:r>
              <a:rPr lang="pl-PL" sz="1300" b="0" i="0" u="none" strike="noStrike" baseline="0" dirty="0">
                <a:solidFill>
                  <a:schemeClr val="bg1"/>
                </a:solidFill>
                <a:latin typeface="Georgia" panose="02040502050405020303" pitchFamily="18" charset="0"/>
              </a:rPr>
              <a:t>nowocześniają organizację</a:t>
            </a:r>
            <a:r>
              <a:rPr lang="pl-PL" sz="1300" b="0" i="0" u="none" strike="noStrike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l-PL" sz="1300" b="0" i="0" u="none" strike="noStrike" baseline="0" dirty="0">
                <a:solidFill>
                  <a:schemeClr val="bg1"/>
                </a:solidFill>
                <a:latin typeface="Georgia" panose="02040502050405020303" pitchFamily="18" charset="0"/>
              </a:rPr>
              <a:t>i procesy produkcyjne, </a:t>
            </a:r>
            <a:r>
              <a:rPr lang="pl-PL" sz="1300" b="1" i="0" u="none" strike="noStrike" baseline="0" dirty="0" err="1">
                <a:solidFill>
                  <a:schemeClr val="bg1"/>
                </a:solidFill>
                <a:latin typeface="Georgia" panose="02040502050405020303" pitchFamily="18" charset="0"/>
              </a:rPr>
              <a:t>wdrożają</a:t>
            </a:r>
            <a:r>
              <a:rPr lang="pl-PL" sz="1300" b="1" i="0" u="none" strike="noStrike" baseline="0" dirty="0">
                <a:solidFill>
                  <a:schemeClr val="bg1"/>
                </a:solidFill>
                <a:latin typeface="Georgia" panose="02040502050405020303" pitchFamily="18" charset="0"/>
              </a:rPr>
              <a:t> nowe technologie</a:t>
            </a:r>
            <a:r>
              <a:rPr lang="pl-PL" sz="1300" b="0" i="0" u="none" strike="noStrike" baseline="0" dirty="0">
                <a:solidFill>
                  <a:schemeClr val="bg1"/>
                </a:solidFill>
                <a:latin typeface="Georgia" panose="02040502050405020303" pitchFamily="18" charset="0"/>
              </a:rPr>
              <a:t>;</a:t>
            </a:r>
          </a:p>
          <a:p>
            <a:pPr>
              <a:buClr>
                <a:schemeClr val="bg1"/>
              </a:buClr>
            </a:pPr>
            <a:r>
              <a:rPr lang="pl-PL" sz="1300" b="1" dirty="0">
                <a:solidFill>
                  <a:schemeClr val="bg1"/>
                </a:solidFill>
                <a:latin typeface="Georgia" panose="02040502050405020303" pitchFamily="18" charset="0"/>
              </a:rPr>
              <a:t>W</a:t>
            </a:r>
            <a:r>
              <a:rPr lang="pl-PL" sz="1300" b="1" i="0" u="none" strike="noStrike" baseline="0" dirty="0">
                <a:solidFill>
                  <a:schemeClr val="bg1"/>
                </a:solidFill>
                <a:latin typeface="Georgia" panose="02040502050405020303" pitchFamily="18" charset="0"/>
              </a:rPr>
              <a:t>ydajność alokacji </a:t>
            </a:r>
            <a:r>
              <a:rPr lang="pl-PL" sz="1300" b="0" i="0" u="none" strike="noStrike" baseline="0" dirty="0">
                <a:solidFill>
                  <a:schemeClr val="bg1"/>
                </a:solidFill>
                <a:latin typeface="Georgia" panose="02040502050405020303" pitchFamily="18" charset="0"/>
              </a:rPr>
              <a:t>wzrasta w miarę przenoszenia czynników produkcji z mniej do bardziej wydajnych czyli większych firm.</a:t>
            </a:r>
          </a:p>
          <a:p>
            <a:endParaRPr lang="pl-PL" sz="13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EFB81E28-8E42-4B9D-9B1D-9BCEA5CF19E5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algn="ctr"/>
            <a:r>
              <a:rPr lang="pl-PL" sz="2000" dirty="0">
                <a:solidFill>
                  <a:schemeClr val="bg1"/>
                </a:solidFill>
                <a:latin typeface="Georgia" panose="02040502050405020303" pitchFamily="18" charset="0"/>
              </a:rPr>
              <a:t>MNIEJSZE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87439C40-FBC7-4CA9-A7EE-BFF4B461E4A9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4645025" y="2057400"/>
            <a:ext cx="4394472" cy="3086100"/>
          </a:xfrm>
        </p:spPr>
        <p:txBody>
          <a:bodyPr/>
          <a:lstStyle/>
          <a:p>
            <a:pPr>
              <a:buClr>
                <a:schemeClr val="bg1"/>
              </a:buClr>
            </a:pPr>
            <a:r>
              <a:rPr lang="pl-PL" sz="1300" b="0" i="0" u="none" strike="noStrike" baseline="0" dirty="0">
                <a:solidFill>
                  <a:schemeClr val="bg1"/>
                </a:solidFill>
                <a:latin typeface="Georgia" panose="02040502050405020303" pitchFamily="18" charset="0"/>
              </a:rPr>
              <a:t>Dominacja mniejszych firm: </a:t>
            </a:r>
            <a:r>
              <a:rPr lang="pl-PL" sz="1300" b="1" i="0" u="none" strike="noStrike" baseline="0" dirty="0">
                <a:solidFill>
                  <a:schemeClr val="bg1"/>
                </a:solidFill>
                <a:latin typeface="Georgia" panose="02040502050405020303" pitchFamily="18" charset="0"/>
              </a:rPr>
              <a:t>zmniejsza tempo transformacji nakładów na B+R we wdrażane innowacje</a:t>
            </a:r>
            <a:r>
              <a:rPr lang="pl-PL" sz="1300" b="0" i="0" u="none" strike="noStrike" baseline="0" dirty="0">
                <a:solidFill>
                  <a:schemeClr val="bg1"/>
                </a:solidFill>
                <a:latin typeface="Georgia" panose="02040502050405020303" pitchFamily="18" charset="0"/>
              </a:rPr>
              <a:t> i petryfikuje strukturę gospodarczą. Staje się ona zdominowana przez gałęzie o dużej pracochłonności i pracowników o niższych kwalifikacjach.</a:t>
            </a:r>
          </a:p>
          <a:p>
            <a:pPr>
              <a:buClr>
                <a:schemeClr val="bg1"/>
              </a:buClr>
            </a:pPr>
            <a:r>
              <a:rPr lang="pl-PL" sz="1300" b="1" i="0" u="none" strike="noStrike" baseline="0" dirty="0">
                <a:solidFill>
                  <a:schemeClr val="bg1"/>
                </a:solidFill>
                <a:latin typeface="Georgia" panose="02040502050405020303" pitchFamily="18" charset="0"/>
              </a:rPr>
              <a:t>rzadziej angażują się w działalność eksportową</a:t>
            </a:r>
            <a:r>
              <a:rPr lang="pl-PL" sz="1300" b="0" i="0" u="none" strike="noStrike" baseline="0" dirty="0">
                <a:solidFill>
                  <a:schemeClr val="bg1"/>
                </a:solidFill>
                <a:latin typeface="Georgia" panose="02040502050405020303" pitchFamily="18" charset="0"/>
              </a:rPr>
              <a:t>. </a:t>
            </a:r>
          </a:p>
          <a:p>
            <a:pPr>
              <a:buClr>
                <a:schemeClr val="bg1"/>
              </a:buClr>
            </a:pPr>
            <a:r>
              <a:rPr lang="pl-PL" sz="1300" b="0" i="0" u="none" strike="noStrike" baseline="0" dirty="0">
                <a:solidFill>
                  <a:schemeClr val="bg1"/>
                </a:solidFill>
                <a:latin typeface="Georgia" panose="02040502050405020303" pitchFamily="18" charset="0"/>
              </a:rPr>
              <a:t>Ich nadmierna obecność </a:t>
            </a:r>
            <a:r>
              <a:rPr lang="pl-PL" sz="1300" b="1" i="0" u="none" strike="noStrike" baseline="0" dirty="0">
                <a:solidFill>
                  <a:schemeClr val="bg1"/>
                </a:solidFill>
                <a:latin typeface="Georgia" panose="02040502050405020303" pitchFamily="18" charset="0"/>
              </a:rPr>
              <a:t>ogranicza popyt na pracowników o wyższych kwalifikacjach</a:t>
            </a:r>
            <a:r>
              <a:rPr lang="pl-PL" sz="1300" b="0" i="0" u="none" strike="noStrike" baseline="0" dirty="0">
                <a:solidFill>
                  <a:schemeClr val="bg1"/>
                </a:solidFill>
                <a:latin typeface="Georgia" panose="02040502050405020303" pitchFamily="18" charset="0"/>
              </a:rPr>
              <a:t>, i skłania osoby o wyższych do szukania innych  zastosowań dla ich kwalifikacji.</a:t>
            </a:r>
            <a:endParaRPr lang="pl-PL" sz="13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endParaRPr lang="pl-PL" sz="13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11" name="Grafika 10" descr="Kiosk">
            <a:extLst>
              <a:ext uri="{FF2B5EF4-FFF2-40B4-BE49-F238E27FC236}">
                <a16:creationId xmlns:a16="http://schemas.microsoft.com/office/drawing/2014/main" id="{E0719E13-1F82-4D2F-BD50-57553D72C2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49563" y="825126"/>
            <a:ext cx="914400" cy="914400"/>
          </a:xfrm>
          <a:prstGeom prst="rect">
            <a:avLst/>
          </a:prstGeom>
        </p:spPr>
      </p:pic>
      <p:pic>
        <p:nvPicPr>
          <p:cNvPr id="13" name="Grafika 12" descr="Fabryka">
            <a:extLst>
              <a:ext uri="{FF2B5EF4-FFF2-40B4-BE49-F238E27FC236}">
                <a16:creationId xmlns:a16="http://schemas.microsoft.com/office/drawing/2014/main" id="{D281B3E9-F6DD-4CB7-BA6C-75026E7646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92501" y="80696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33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209E9154-7986-43CC-8E33-90927FDA520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241"/>
          <a:stretch/>
        </p:blipFill>
        <p:spPr>
          <a:xfrm>
            <a:off x="2244217" y="874353"/>
            <a:ext cx="6694573" cy="3864508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5332EAAE-C43C-4050-A26D-DD6ECFFFB073}"/>
              </a:ext>
            </a:extLst>
          </p:cNvPr>
          <p:cNvSpPr txBox="1"/>
          <p:nvPr/>
        </p:nvSpPr>
        <p:spPr>
          <a:xfrm>
            <a:off x="899032" y="80093"/>
            <a:ext cx="8244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b="1" dirty="0">
                <a:solidFill>
                  <a:srgbClr val="C00000"/>
                </a:solidFill>
                <a:latin typeface="Georgia" panose="02040502050405020303" pitchFamily="18" charset="0"/>
              </a:rPr>
              <a:t> Między polskimi firmami są bardzo duże różnice w produktywności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67C5C7B2-B8C7-4426-98EB-E81AB2EA9FB9}"/>
              </a:ext>
            </a:extLst>
          </p:cNvPr>
          <p:cNvSpPr/>
          <p:nvPr/>
        </p:nvSpPr>
        <p:spPr>
          <a:xfrm>
            <a:off x="5202091" y="2858461"/>
            <a:ext cx="92208" cy="430305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E095A05B-845B-49A7-A935-97B07963D772}"/>
              </a:ext>
            </a:extLst>
          </p:cNvPr>
          <p:cNvSpPr txBox="1"/>
          <p:nvPr/>
        </p:nvSpPr>
        <p:spPr>
          <a:xfrm>
            <a:off x="34578" y="1467779"/>
            <a:ext cx="17289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300" b="1" i="0" u="none" strike="noStrike" baseline="0" dirty="0">
                <a:solidFill>
                  <a:srgbClr val="C00000"/>
                </a:solidFill>
                <a:latin typeface="+mj-lt"/>
              </a:rPr>
              <a:t>– o 100% zwiększyłaby się średnio produktywność pracy jednego zatrudnionego po przejściu z mikro- do małej firmy</a:t>
            </a:r>
          </a:p>
          <a:p>
            <a:endParaRPr lang="pl-PL" sz="1300" b="1" dirty="0">
              <a:solidFill>
                <a:srgbClr val="C00000"/>
              </a:solidFill>
              <a:latin typeface="+mj-lt"/>
            </a:endParaRPr>
          </a:p>
          <a:p>
            <a:r>
              <a:rPr lang="pl-PL" sz="1300" b="1" dirty="0">
                <a:solidFill>
                  <a:srgbClr val="C00000"/>
                </a:solidFill>
                <a:latin typeface="+mj-lt"/>
              </a:rPr>
              <a:t>- o 300% </a:t>
            </a:r>
            <a:r>
              <a:rPr lang="pl-PL" sz="1300" b="1" i="0" u="none" strike="noStrike" baseline="0" dirty="0">
                <a:solidFill>
                  <a:srgbClr val="C00000"/>
                </a:solidFill>
                <a:latin typeface="+mj-lt"/>
              </a:rPr>
              <a:t>po przejściu z mikro- do dużej firmy</a:t>
            </a:r>
          </a:p>
          <a:p>
            <a:endParaRPr lang="pl-PL" sz="1200" b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2868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EE9AD197-940D-42F3-B336-95023A6AB13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269"/>
          <a:stretch/>
        </p:blipFill>
        <p:spPr>
          <a:xfrm>
            <a:off x="2207172" y="1134657"/>
            <a:ext cx="6322465" cy="3484064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DDA2C2AC-394F-4264-A4BC-652F490EBB4B}"/>
              </a:ext>
            </a:extLst>
          </p:cNvPr>
          <p:cNvSpPr txBox="1"/>
          <p:nvPr/>
        </p:nvSpPr>
        <p:spPr>
          <a:xfrm>
            <a:off x="630091" y="160187"/>
            <a:ext cx="8421701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50" b="1" dirty="0">
                <a:solidFill>
                  <a:srgbClr val="C00000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Luka produktywności między mikro a pozostałymi firmami jest w Polsce wysoka</a:t>
            </a:r>
          </a:p>
        </p:txBody>
      </p:sp>
      <p:sp>
        <p:nvSpPr>
          <p:cNvPr id="5" name="Owal 4">
            <a:extLst>
              <a:ext uri="{FF2B5EF4-FFF2-40B4-BE49-F238E27FC236}">
                <a16:creationId xmlns:a16="http://schemas.microsoft.com/office/drawing/2014/main" id="{784CB07B-FD95-40F5-ABC9-BE4789D763DB}"/>
              </a:ext>
            </a:extLst>
          </p:cNvPr>
          <p:cNvSpPr/>
          <p:nvPr/>
        </p:nvSpPr>
        <p:spPr>
          <a:xfrm>
            <a:off x="2528047" y="1675119"/>
            <a:ext cx="5601661" cy="1183342"/>
          </a:xfrm>
          <a:prstGeom prst="ellipse">
            <a:avLst/>
          </a:prstGeom>
          <a:noFill/>
          <a:ln w="38100">
            <a:solidFill>
              <a:srgbClr val="C0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493C6E25-6F8E-4713-B8BA-DCE66B629255}"/>
              </a:ext>
            </a:extLst>
          </p:cNvPr>
          <p:cNvSpPr txBox="1"/>
          <p:nvPr/>
        </p:nvSpPr>
        <p:spPr>
          <a:xfrm>
            <a:off x="153681" y="975872"/>
            <a:ext cx="149838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0" u="none" strike="noStrike" baseline="0" dirty="0">
                <a:solidFill>
                  <a:srgbClr val="C00000"/>
                </a:solidFill>
                <a:latin typeface="+mj-lt"/>
              </a:rPr>
              <a:t>- Luka produktywności polskich  </a:t>
            </a:r>
            <a:r>
              <a:rPr lang="pl-PL" sz="1200" b="1" i="0" u="none" strike="noStrike" baseline="0" dirty="0" err="1">
                <a:solidFill>
                  <a:srgbClr val="C00000"/>
                </a:solidFill>
                <a:latin typeface="+mj-lt"/>
              </a:rPr>
              <a:t>mikrofirm</a:t>
            </a:r>
            <a:r>
              <a:rPr lang="pl-PL" sz="1200" b="1" i="0" u="none" strike="noStrike" baseline="0" dirty="0">
                <a:solidFill>
                  <a:srgbClr val="C00000"/>
                </a:solidFill>
                <a:latin typeface="+mj-lt"/>
              </a:rPr>
              <a:t> w relacji do innych państw V4 wynosi blisko 10 pkt proc.</a:t>
            </a:r>
          </a:p>
          <a:p>
            <a:endParaRPr lang="pl-PL" sz="1200" b="1" dirty="0">
              <a:solidFill>
                <a:srgbClr val="C00000"/>
              </a:solidFill>
              <a:latin typeface="+mj-lt"/>
            </a:endParaRPr>
          </a:p>
          <a:p>
            <a:r>
              <a:rPr lang="pl-PL" sz="1200" b="1" dirty="0">
                <a:solidFill>
                  <a:srgbClr val="C00000"/>
                </a:solidFill>
                <a:latin typeface="+mj-lt"/>
              </a:rPr>
              <a:t>-Dla państw OECD luka ta wzrasta do 25 pkt proc.</a:t>
            </a:r>
          </a:p>
        </p:txBody>
      </p:sp>
    </p:spTree>
    <p:extLst>
      <p:ext uri="{BB962C8B-B14F-4D97-AF65-F5344CB8AC3E}">
        <p14:creationId xmlns:p14="http://schemas.microsoft.com/office/powerpoint/2010/main" val="142936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5F1836F1-7C9F-4EBC-B4EB-24EC46A86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6375"/>
            <a:ext cx="8625328" cy="857250"/>
          </a:xfrm>
        </p:spPr>
        <p:txBody>
          <a:bodyPr/>
          <a:lstStyle/>
          <a:p>
            <a:r>
              <a:rPr lang="pl-PL" sz="3000" b="1" dirty="0">
                <a:solidFill>
                  <a:schemeClr val="bg1"/>
                </a:solidFill>
                <a:latin typeface="Georgia" panose="02040502050405020303" pitchFamily="18" charset="0"/>
              </a:rPr>
              <a:t>Rosnąca rola </a:t>
            </a:r>
            <a:r>
              <a:rPr lang="pl-PL" sz="3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mikrofirm</a:t>
            </a:r>
            <a:r>
              <a:rPr lang="pl-PL" sz="3000" b="1" dirty="0">
                <a:solidFill>
                  <a:schemeClr val="bg1"/>
                </a:solidFill>
                <a:latin typeface="Georgia" panose="02040502050405020303" pitchFamily="18" charset="0"/>
              </a:rPr>
              <a:t> w gospodarce</a:t>
            </a:r>
          </a:p>
        </p:txBody>
      </p:sp>
      <p:pic>
        <p:nvPicPr>
          <p:cNvPr id="6" name="Grafika 5" descr="Kiosk">
            <a:extLst>
              <a:ext uri="{FF2B5EF4-FFF2-40B4-BE49-F238E27FC236}">
                <a16:creationId xmlns:a16="http://schemas.microsoft.com/office/drawing/2014/main" id="{43C434A0-7EC7-4D21-B38E-2BE689FC1C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51894" y="1777173"/>
            <a:ext cx="2303447" cy="2018740"/>
          </a:xfrm>
          <a:prstGeom prst="rect">
            <a:avLst/>
          </a:prstGeom>
        </p:spPr>
      </p:pic>
      <p:pic>
        <p:nvPicPr>
          <p:cNvPr id="8" name="Grafika 7" descr="Wykres słupkowy (od prawej do lewej)">
            <a:extLst>
              <a:ext uri="{FF2B5EF4-FFF2-40B4-BE49-F238E27FC236}">
                <a16:creationId xmlns:a16="http://schemas.microsoft.com/office/drawing/2014/main" id="{6944D98B-C5D9-46D3-91AC-4C2953649A3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88424" y="1177098"/>
            <a:ext cx="914400" cy="914400"/>
          </a:xfrm>
          <a:prstGeom prst="rect">
            <a:avLst/>
          </a:prstGeom>
        </p:spPr>
      </p:pic>
      <p:pic>
        <p:nvPicPr>
          <p:cNvPr id="10" name="Grafika 9" descr="Rozwój biznesu">
            <a:extLst>
              <a:ext uri="{FF2B5EF4-FFF2-40B4-BE49-F238E27FC236}">
                <a16:creationId xmlns:a16="http://schemas.microsoft.com/office/drawing/2014/main" id="{39D085D1-61BF-4ADC-A733-A8148ABB209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24228" y="1177098"/>
            <a:ext cx="914400" cy="914400"/>
          </a:xfrm>
          <a:prstGeom prst="rect">
            <a:avLst/>
          </a:prstGeom>
        </p:spPr>
      </p:pic>
      <p:sp>
        <p:nvSpPr>
          <p:cNvPr id="16" name="pole tekstowe 15">
            <a:extLst>
              <a:ext uri="{FF2B5EF4-FFF2-40B4-BE49-F238E27FC236}">
                <a16:creationId xmlns:a16="http://schemas.microsoft.com/office/drawing/2014/main" id="{51C3FF0F-3743-493F-B620-1C254AD55890}"/>
              </a:ext>
            </a:extLst>
          </p:cNvPr>
          <p:cNvSpPr txBox="1"/>
          <p:nvPr/>
        </p:nvSpPr>
        <p:spPr>
          <a:xfrm>
            <a:off x="6900101" y="1209275"/>
            <a:ext cx="196727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0" i="0" u="none" strike="noStrike" baseline="0" dirty="0">
                <a:solidFill>
                  <a:schemeClr val="bg1"/>
                </a:solidFill>
                <a:latin typeface="+mj-lt"/>
              </a:rPr>
              <a:t>W 2018 r. </a:t>
            </a:r>
            <a:r>
              <a:rPr lang="pl-PL" sz="1200" b="0" i="0" u="none" strike="noStrike" baseline="0" dirty="0" err="1">
                <a:solidFill>
                  <a:schemeClr val="bg1"/>
                </a:solidFill>
                <a:latin typeface="+mj-lt"/>
              </a:rPr>
              <a:t>mikrofirmy</a:t>
            </a:r>
            <a:r>
              <a:rPr lang="pl-PL" sz="1200" b="0" i="0" u="none" strike="noStrike" baseline="0" dirty="0">
                <a:solidFill>
                  <a:schemeClr val="bg1"/>
                </a:solidFill>
                <a:latin typeface="+mj-lt"/>
              </a:rPr>
              <a:t> </a:t>
            </a:r>
            <a:r>
              <a:rPr lang="pl-PL" sz="1200" b="1" i="0" u="none" strike="noStrike" baseline="0" dirty="0">
                <a:solidFill>
                  <a:schemeClr val="bg1"/>
                </a:solidFill>
                <a:latin typeface="+mj-lt"/>
              </a:rPr>
              <a:t>zatrudniały one ok. 34% ogólnej liczby pracujących </a:t>
            </a:r>
            <a:r>
              <a:rPr lang="pl-PL" sz="1200" b="0" i="0" u="none" strike="noStrike" baseline="0" dirty="0">
                <a:solidFill>
                  <a:schemeClr val="bg1"/>
                </a:solidFill>
                <a:latin typeface="+mj-lt"/>
              </a:rPr>
              <a:t>(ok. 47% w usługach i 16% w przemyśle). </a:t>
            </a:r>
          </a:p>
          <a:p>
            <a:endParaRPr lang="pl-PL" sz="1200" dirty="0">
              <a:solidFill>
                <a:schemeClr val="bg1"/>
              </a:solidFill>
              <a:latin typeface="+mj-lt"/>
            </a:endParaRPr>
          </a:p>
          <a:p>
            <a:pPr algn="l"/>
            <a:r>
              <a:rPr lang="pl-PL" sz="1200" b="0" i="0" u="none" strike="noStrike" baseline="0" dirty="0">
                <a:solidFill>
                  <a:schemeClr val="bg1"/>
                </a:solidFill>
                <a:latin typeface="+mj-lt"/>
              </a:rPr>
              <a:t>W 2019 r. </a:t>
            </a:r>
            <a:r>
              <a:rPr lang="pl-PL" sz="1200" b="0" i="0" u="none" strike="noStrike" baseline="0" dirty="0" err="1">
                <a:solidFill>
                  <a:schemeClr val="bg1"/>
                </a:solidFill>
                <a:latin typeface="+mj-lt"/>
              </a:rPr>
              <a:t>mikrofirmy</a:t>
            </a:r>
            <a:r>
              <a:rPr lang="pl-PL" sz="1200" b="0" i="0" u="none" strike="noStrike" baseline="0" dirty="0">
                <a:solidFill>
                  <a:schemeClr val="bg1"/>
                </a:solidFill>
                <a:latin typeface="+mj-lt"/>
              </a:rPr>
              <a:t> znowu zanotowały wzrost pracujących, o 1,3%. W małych i średnich zatrudnienie spadło, o 6,3% i 2,3%.</a:t>
            </a:r>
            <a:endParaRPr lang="pl-PL" sz="1200" dirty="0">
              <a:solidFill>
                <a:schemeClr val="bg1"/>
              </a:solidFill>
              <a:latin typeface="+mj-lt"/>
            </a:endParaRPr>
          </a:p>
          <a:p>
            <a:endParaRPr lang="pl-PL" sz="1200" b="0" i="0" u="none" strike="noStrike" baseline="0" dirty="0">
              <a:solidFill>
                <a:schemeClr val="bg1"/>
              </a:solidFill>
              <a:latin typeface="+mj-lt"/>
            </a:endParaRPr>
          </a:p>
          <a:p>
            <a:r>
              <a:rPr lang="pl-PL" sz="1200" b="0" i="0" u="none" strike="noStrike" baseline="0" dirty="0">
                <a:solidFill>
                  <a:schemeClr val="bg1"/>
                </a:solidFill>
                <a:latin typeface="+mj-lt"/>
              </a:rPr>
              <a:t>Odsetek zatrudnionych w mikroprzedsiębiorstwach był w Polsce zdecydowanie wyższy niż we Francji (25%) czy Niemczech (19%).</a:t>
            </a:r>
          </a:p>
          <a:p>
            <a:endParaRPr lang="pl-PL" sz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FB850AF5-C3B8-43E6-87D7-F96EEE103D62}"/>
              </a:ext>
            </a:extLst>
          </p:cNvPr>
          <p:cNvSpPr txBox="1"/>
          <p:nvPr/>
        </p:nvSpPr>
        <p:spPr>
          <a:xfrm>
            <a:off x="1102824" y="1177098"/>
            <a:ext cx="183440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300" b="0" i="0" u="none" strike="noStrike" baseline="0" dirty="0">
                <a:solidFill>
                  <a:schemeClr val="bg1"/>
                </a:solidFill>
                <a:latin typeface="+mj-lt"/>
              </a:rPr>
              <a:t>W 2018 r. wytwarzały 30,3% PKB. Udział ten spadł w 2019 r. o 1,3 pkt. proc. do 29%.</a:t>
            </a:r>
          </a:p>
          <a:p>
            <a:endParaRPr lang="pl-PL" sz="1300" dirty="0">
              <a:solidFill>
                <a:schemeClr val="bg1"/>
              </a:solidFill>
              <a:latin typeface="+mj-lt"/>
            </a:endParaRPr>
          </a:p>
          <a:p>
            <a:r>
              <a:rPr lang="pl-PL" sz="1300" b="1" i="0" u="none" strike="noStrike" baseline="0" dirty="0">
                <a:solidFill>
                  <a:schemeClr val="bg1"/>
                </a:solidFill>
                <a:latin typeface="+mj-lt"/>
              </a:rPr>
              <a:t>W latach 2013–2019 odsetek </a:t>
            </a:r>
            <a:r>
              <a:rPr lang="pl-PL" sz="1300" b="1" i="0" u="none" strike="noStrike" baseline="0" dirty="0" err="1">
                <a:solidFill>
                  <a:schemeClr val="bg1"/>
                </a:solidFill>
                <a:latin typeface="+mj-lt"/>
              </a:rPr>
              <a:t>mikrofirm</a:t>
            </a:r>
            <a:r>
              <a:rPr lang="pl-PL" sz="1300" b="1" i="0" u="none" strike="noStrike" baseline="0" dirty="0">
                <a:solidFill>
                  <a:schemeClr val="bg1"/>
                </a:solidFill>
                <a:latin typeface="+mj-lt"/>
              </a:rPr>
              <a:t> </a:t>
            </a:r>
            <a:r>
              <a:rPr lang="pl-PL" sz="1300" b="1" dirty="0">
                <a:solidFill>
                  <a:schemeClr val="bg1"/>
                </a:solidFill>
                <a:latin typeface="+mj-lt"/>
              </a:rPr>
              <a:t>zwiększył się o blisko 27%!</a:t>
            </a:r>
            <a:r>
              <a:rPr lang="pl-PL" sz="1300" b="1" i="0" u="none" strike="noStrike" baseline="0" dirty="0">
                <a:solidFill>
                  <a:schemeClr val="bg1"/>
                </a:solidFill>
                <a:latin typeface="+mj-lt"/>
              </a:rPr>
              <a:t> </a:t>
            </a:r>
          </a:p>
          <a:p>
            <a:r>
              <a:rPr lang="pl-PL" sz="1300" dirty="0">
                <a:solidFill>
                  <a:schemeClr val="bg1"/>
                </a:solidFill>
                <a:latin typeface="+mj-lt"/>
              </a:rPr>
              <a:t>W tym samym czasie liczba małych i średnich firm spadła.</a:t>
            </a:r>
          </a:p>
        </p:txBody>
      </p:sp>
    </p:spTree>
    <p:extLst>
      <p:ext uri="{BB962C8B-B14F-4D97-AF65-F5344CB8AC3E}">
        <p14:creationId xmlns:p14="http://schemas.microsoft.com/office/powerpoint/2010/main" val="13332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8AC0A2F0-DBB2-4732-9AC9-4654FC9EF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0" y="204035"/>
            <a:ext cx="7680960" cy="857250"/>
          </a:xfrm>
        </p:spPr>
        <p:txBody>
          <a:bodyPr/>
          <a:lstStyle/>
          <a:p>
            <a:r>
              <a:rPr lang="pl-PL" sz="1600" b="1" dirty="0">
                <a:solidFill>
                  <a:srgbClr val="C00000"/>
                </a:solidFill>
                <a:latin typeface="Georgia" panose="02040502050405020303" pitchFamily="18" charset="0"/>
              </a:rPr>
              <a:t>Polski rynek: dużo narodzin, dużo zgonów, niska przeżywalność</a:t>
            </a:r>
            <a:br>
              <a:rPr lang="pl-PL" sz="1600" b="1" dirty="0">
                <a:solidFill>
                  <a:srgbClr val="C00000"/>
                </a:solidFill>
                <a:latin typeface="Georgia" panose="02040502050405020303" pitchFamily="18" charset="0"/>
              </a:rPr>
            </a:br>
            <a:endParaRPr lang="pl-PL" sz="1600" dirty="0"/>
          </a:p>
        </p:txBody>
      </p:sp>
      <p:pic>
        <p:nvPicPr>
          <p:cNvPr id="6" name="Grafika 5" descr="Oko">
            <a:extLst>
              <a:ext uri="{FF2B5EF4-FFF2-40B4-BE49-F238E27FC236}">
                <a16:creationId xmlns:a16="http://schemas.microsoft.com/office/drawing/2014/main" id="{365689AC-FA6B-4E40-9753-959EA99948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13648" y="632660"/>
            <a:ext cx="914400" cy="914400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942E2745-1211-42BF-950D-255A5013FD72}"/>
              </a:ext>
            </a:extLst>
          </p:cNvPr>
          <p:cNvSpPr txBox="1"/>
          <p:nvPr/>
        </p:nvSpPr>
        <p:spPr>
          <a:xfrm>
            <a:off x="3063240" y="887765"/>
            <a:ext cx="509720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300" b="0" i="0" u="none" strike="noStrike" baseline="0" dirty="0">
                <a:latin typeface="+mj-lt"/>
              </a:rPr>
              <a:t>Bardzo pozytywne nastawienia do prowadzenia biznesu. </a:t>
            </a:r>
            <a:r>
              <a:rPr lang="pl-PL" sz="1300" dirty="0">
                <a:latin typeface="+mj-lt"/>
              </a:rPr>
              <a:t>Ok.</a:t>
            </a:r>
            <a:r>
              <a:rPr lang="pl-PL" sz="1300" b="0" i="0" u="none" strike="noStrike" baseline="0" dirty="0">
                <a:latin typeface="+mj-lt"/>
              </a:rPr>
              <a:t> 90% respondentów dobrze ocenia perspektywy</a:t>
            </a:r>
            <a:r>
              <a:rPr lang="pl-PL" sz="1300" b="0" i="0" u="none" strike="noStrike" dirty="0">
                <a:latin typeface="+mj-lt"/>
              </a:rPr>
              <a:t> </a:t>
            </a:r>
            <a:r>
              <a:rPr lang="pl-PL" sz="1300" b="0" i="0" u="none" strike="noStrike" baseline="0" dirty="0">
                <a:latin typeface="+mj-lt"/>
              </a:rPr>
              <a:t>na rozpoczęcie nowego biznesu w Polsce.</a:t>
            </a:r>
            <a:endParaRPr lang="pl-PL" sz="1300" dirty="0">
              <a:latin typeface="+mj-lt"/>
            </a:endParaRPr>
          </a:p>
        </p:txBody>
      </p:sp>
      <p:pic>
        <p:nvPicPr>
          <p:cNvPr id="9" name="Grafika 8" descr="Kometa">
            <a:extLst>
              <a:ext uri="{FF2B5EF4-FFF2-40B4-BE49-F238E27FC236}">
                <a16:creationId xmlns:a16="http://schemas.microsoft.com/office/drawing/2014/main" id="{CA26CC4C-7F0A-4EAB-B333-12E24CA4763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18931" y="2497056"/>
            <a:ext cx="914400" cy="914400"/>
          </a:xfrm>
          <a:prstGeom prst="rect">
            <a:avLst/>
          </a:prstGeom>
        </p:spPr>
      </p:pic>
      <p:pic>
        <p:nvPicPr>
          <p:cNvPr id="11" name="Grafika 10" descr="Wózek dziecięcy">
            <a:extLst>
              <a:ext uri="{FF2B5EF4-FFF2-40B4-BE49-F238E27FC236}">
                <a16:creationId xmlns:a16="http://schemas.microsoft.com/office/drawing/2014/main" id="{73C9BC00-9948-45BB-999E-946F8071EF5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548333" y="1634091"/>
            <a:ext cx="914400" cy="914400"/>
          </a:xfrm>
          <a:prstGeom prst="rect">
            <a:avLst/>
          </a:prstGeom>
        </p:spPr>
      </p:pic>
      <p:sp>
        <p:nvSpPr>
          <p:cNvPr id="12" name="pole tekstowe 11">
            <a:extLst>
              <a:ext uri="{FF2B5EF4-FFF2-40B4-BE49-F238E27FC236}">
                <a16:creationId xmlns:a16="http://schemas.microsoft.com/office/drawing/2014/main" id="{D07DCEF4-ECC1-4259-A3C6-216A1B472C01}"/>
              </a:ext>
            </a:extLst>
          </p:cNvPr>
          <p:cNvSpPr txBox="1"/>
          <p:nvPr/>
        </p:nvSpPr>
        <p:spPr>
          <a:xfrm>
            <a:off x="3063240" y="1762766"/>
            <a:ext cx="495889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300" i="0" u="none" strike="noStrike" baseline="0" dirty="0">
                <a:latin typeface="+mj-lt"/>
              </a:rPr>
              <a:t>W 2018 r. wskaźnik kreacji </a:t>
            </a:r>
            <a:r>
              <a:rPr lang="pl-PL" sz="1300" i="0" u="none" strike="noStrike" dirty="0">
                <a:latin typeface="+mj-lt"/>
              </a:rPr>
              <a:t> </a:t>
            </a:r>
            <a:r>
              <a:rPr lang="pl-PL" sz="1300" i="0" u="none" strike="noStrike" baseline="0" dirty="0">
                <a:latin typeface="+mj-lt"/>
              </a:rPr>
              <a:t>wyniósł dla Polski 13,3 proc. </a:t>
            </a:r>
          </a:p>
          <a:p>
            <a:r>
              <a:rPr lang="pl-PL" sz="1300" dirty="0">
                <a:latin typeface="+mj-lt"/>
              </a:rPr>
              <a:t>Średnia dla </a:t>
            </a:r>
            <a:r>
              <a:rPr lang="pl-PL" sz="1300" i="0" u="none" strike="noStrike" baseline="0" dirty="0">
                <a:latin typeface="+mj-lt"/>
              </a:rPr>
              <a:t>OECD: 10 proc.</a:t>
            </a:r>
            <a:endParaRPr lang="pl-PL" sz="1300" dirty="0">
              <a:latin typeface="+mj-lt"/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F28F613F-9500-4359-970E-770AC755D5C8}"/>
              </a:ext>
            </a:extLst>
          </p:cNvPr>
          <p:cNvSpPr txBox="1"/>
          <p:nvPr/>
        </p:nvSpPr>
        <p:spPr>
          <a:xfrm>
            <a:off x="3063240" y="2692646"/>
            <a:ext cx="44901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300" i="0" u="none" strike="noStrike" baseline="0" dirty="0">
                <a:latin typeface="+mj-lt"/>
              </a:rPr>
              <a:t>Wskaźnik śmiertelności dla</a:t>
            </a:r>
            <a:r>
              <a:rPr lang="pl-PL" sz="1300" i="0" u="none" strike="noStrike" dirty="0">
                <a:latin typeface="+mj-lt"/>
              </a:rPr>
              <a:t> </a:t>
            </a:r>
            <a:r>
              <a:rPr lang="pl-PL" sz="1300" i="0" u="none" strike="noStrike" baseline="0" dirty="0">
                <a:latin typeface="+mj-lt"/>
              </a:rPr>
              <a:t>Polski 11,2 proc. </a:t>
            </a:r>
          </a:p>
          <a:p>
            <a:r>
              <a:rPr lang="pl-PL" sz="1300" dirty="0">
                <a:latin typeface="+mj-lt"/>
              </a:rPr>
              <a:t>Ś</a:t>
            </a:r>
            <a:r>
              <a:rPr lang="pl-PL" sz="1300" i="0" u="none" strike="noStrike" baseline="0" dirty="0">
                <a:latin typeface="+mj-lt"/>
              </a:rPr>
              <a:t>rednia dla OECD: 8,2 proc. </a:t>
            </a:r>
            <a:endParaRPr lang="pl-PL" sz="1300" dirty="0">
              <a:latin typeface="+mj-lt"/>
            </a:endParaRPr>
          </a:p>
        </p:txBody>
      </p:sp>
      <p:pic>
        <p:nvPicPr>
          <p:cNvPr id="3" name="Grafika 2" descr="Klepsydra">
            <a:extLst>
              <a:ext uri="{FF2B5EF4-FFF2-40B4-BE49-F238E27FC236}">
                <a16:creationId xmlns:a16="http://schemas.microsoft.com/office/drawing/2014/main" id="{C751232A-365D-472A-A6FD-6E76824F4B8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01929" y="3665350"/>
            <a:ext cx="914400" cy="802340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DD94CE8B-B3C2-4715-B059-3FD3C39114C6}"/>
              </a:ext>
            </a:extLst>
          </p:cNvPr>
          <p:cNvSpPr txBox="1"/>
          <p:nvPr/>
        </p:nvSpPr>
        <p:spPr>
          <a:xfrm>
            <a:off x="3063240" y="3729026"/>
            <a:ext cx="518950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300" dirty="0"/>
              <a:t>Niewiele ponad połowa (52%) polskich firm przetrwa pierwsze 3 lata funkcjonowania. Duża dysproporcja między mikro (50%) a resztą (76%).</a:t>
            </a:r>
          </a:p>
        </p:txBody>
      </p:sp>
    </p:spTree>
    <p:extLst>
      <p:ext uri="{BB962C8B-B14F-4D97-AF65-F5344CB8AC3E}">
        <p14:creationId xmlns:p14="http://schemas.microsoft.com/office/powerpoint/2010/main" val="4105198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2298D76F-5273-41F6-AC7C-F4E1D6B2B5A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874"/>
          <a:stretch/>
        </p:blipFill>
        <p:spPr>
          <a:xfrm>
            <a:off x="2021097" y="935420"/>
            <a:ext cx="6776061" cy="3689131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20B568BC-8E94-4957-9BA9-6C7CD1868F33}"/>
              </a:ext>
            </a:extLst>
          </p:cNvPr>
          <p:cNvSpPr txBox="1"/>
          <p:nvPr/>
        </p:nvSpPr>
        <p:spPr>
          <a:xfrm>
            <a:off x="1560477" y="149617"/>
            <a:ext cx="6663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b="1" dirty="0">
                <a:solidFill>
                  <a:srgbClr val="C00000"/>
                </a:solidFill>
                <a:latin typeface="Georgia" panose="02040502050405020303" pitchFamily="18" charset="0"/>
              </a:rPr>
              <a:t>Mikro nie skalują swojej działalności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1736019B-153E-4C0B-9698-82FE06B1E513}"/>
              </a:ext>
            </a:extLst>
          </p:cNvPr>
          <p:cNvSpPr txBox="1"/>
          <p:nvPr/>
        </p:nvSpPr>
        <p:spPr>
          <a:xfrm>
            <a:off x="92208" y="1325255"/>
            <a:ext cx="162133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1300" b="1" dirty="0">
              <a:solidFill>
                <a:srgbClr val="C00000"/>
              </a:solidFill>
              <a:latin typeface="+mj-lt"/>
            </a:endParaRPr>
          </a:p>
          <a:p>
            <a:r>
              <a:rPr lang="pl-PL" sz="1300" b="1" dirty="0">
                <a:solidFill>
                  <a:srgbClr val="C00000"/>
                </a:solidFill>
                <a:latin typeface="+mj-lt"/>
              </a:rPr>
              <a:t>Dodatkowo:</a:t>
            </a:r>
          </a:p>
          <a:p>
            <a:r>
              <a:rPr lang="pl-PL" sz="1300" b="1" dirty="0">
                <a:solidFill>
                  <a:srgbClr val="C00000"/>
                </a:solidFill>
                <a:latin typeface="+mj-lt"/>
              </a:rPr>
              <a:t>- Tylko</a:t>
            </a:r>
            <a:r>
              <a:rPr lang="pl-PL" sz="1300" b="1" i="0" u="none" strike="noStrike" baseline="0" dirty="0">
                <a:solidFill>
                  <a:srgbClr val="C00000"/>
                </a:solidFill>
                <a:latin typeface="+mj-lt"/>
              </a:rPr>
              <a:t> 18% </a:t>
            </a:r>
            <a:r>
              <a:rPr lang="pl-PL" sz="1300" b="1" i="0" u="none" strike="noStrike" baseline="0" dirty="0" err="1">
                <a:solidFill>
                  <a:srgbClr val="C00000"/>
                </a:solidFill>
                <a:latin typeface="+mj-lt"/>
              </a:rPr>
              <a:t>mikrofirm</a:t>
            </a:r>
            <a:r>
              <a:rPr lang="pl-PL" sz="1300" b="1" i="0" u="none" strike="noStrike" baseline="0" dirty="0">
                <a:solidFill>
                  <a:srgbClr val="C00000"/>
                </a:solidFill>
                <a:latin typeface="+mj-lt"/>
              </a:rPr>
              <a:t> badanych przez PIE zwiększyło zatrudnienie w latach 2015- 2019.</a:t>
            </a:r>
          </a:p>
          <a:p>
            <a:endParaRPr lang="pl-PL" sz="1300" b="1" dirty="0">
              <a:solidFill>
                <a:srgbClr val="C00000"/>
              </a:solidFill>
              <a:latin typeface="+mj-lt"/>
            </a:endParaRPr>
          </a:p>
          <a:p>
            <a:r>
              <a:rPr lang="pl-PL" sz="1300" b="1" dirty="0">
                <a:solidFill>
                  <a:srgbClr val="C00000"/>
                </a:solidFill>
                <a:latin typeface="+mj-lt"/>
              </a:rPr>
              <a:t>- P</a:t>
            </a:r>
            <a:r>
              <a:rPr lang="pl-PL" sz="1300" b="1" i="0" u="none" strike="noStrike" baseline="0" dirty="0">
                <a:solidFill>
                  <a:srgbClr val="C00000"/>
                </a:solidFill>
                <a:latin typeface="+mj-lt"/>
              </a:rPr>
              <a:t>rzeciętna firma zatrudniała w 2016 r. 4,8 osoby, w 2019 r. – 4,5.</a:t>
            </a:r>
          </a:p>
          <a:p>
            <a:endParaRPr lang="pl-PL" sz="13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6" name="Owal 5">
            <a:extLst>
              <a:ext uri="{FF2B5EF4-FFF2-40B4-BE49-F238E27FC236}">
                <a16:creationId xmlns:a16="http://schemas.microsoft.com/office/drawing/2014/main" id="{1BB5C3DB-D5E1-46AC-945F-E94BC1553257}"/>
              </a:ext>
            </a:extLst>
          </p:cNvPr>
          <p:cNvSpPr/>
          <p:nvPr/>
        </p:nvSpPr>
        <p:spPr>
          <a:xfrm>
            <a:off x="3334871" y="2571750"/>
            <a:ext cx="322729" cy="1308687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958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1_Projekt niestandardowy">
  <a:themeElements>
    <a:clrScheme name="Pakiet 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3654</TotalTime>
  <Words>1341</Words>
  <Application>Microsoft Office PowerPoint</Application>
  <PresentationFormat>Pokaz na ekranie (16:9)</PresentationFormat>
  <Paragraphs>118</Paragraphs>
  <Slides>12</Slides>
  <Notes>12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12</vt:i4>
      </vt:variant>
    </vt:vector>
  </HeadingPairs>
  <TitlesOfParts>
    <vt:vector size="20" baseType="lpstr">
      <vt:lpstr>Arial</vt:lpstr>
      <vt:lpstr>Calibri</vt:lpstr>
      <vt:lpstr>Georgia</vt:lpstr>
      <vt:lpstr>RealTextPro-Bold</vt:lpstr>
      <vt:lpstr>RealTextPro-Light</vt:lpstr>
      <vt:lpstr>RealTextPro-LightItalic</vt:lpstr>
      <vt:lpstr>1_Projekt niestandardowy</vt:lpstr>
      <vt:lpstr>Projekt niestandardowy</vt:lpstr>
      <vt:lpstr>Prezentacja programu PowerPoint</vt:lpstr>
      <vt:lpstr>Prezentacja programu PowerPoint</vt:lpstr>
      <vt:lpstr>Prezentacja programu PowerPoint</vt:lpstr>
      <vt:lpstr>Dlaczego wielkość firmy ma znaczenie?</vt:lpstr>
      <vt:lpstr>Prezentacja programu PowerPoint</vt:lpstr>
      <vt:lpstr>Prezentacja programu PowerPoint</vt:lpstr>
      <vt:lpstr>Rosnąca rola mikrofirm w gospodarce</vt:lpstr>
      <vt:lpstr>Polski rynek: dużo narodzin, dużo zgonów, niska przeżywalność 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Dell3</dc:creator>
  <cp:lastModifiedBy>Paweł Leszczyński</cp:lastModifiedBy>
  <cp:revision>21</cp:revision>
  <dcterms:modified xsi:type="dcterms:W3CDTF">2021-08-18T08:32:21Z</dcterms:modified>
</cp:coreProperties>
</file>